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22"/>
  </p:notesMasterIdLst>
  <p:handoutMasterIdLst>
    <p:handoutMasterId r:id="rId23"/>
  </p:handoutMasterIdLst>
  <p:sldIdLst>
    <p:sldId id="259" r:id="rId2"/>
    <p:sldId id="286" r:id="rId3"/>
    <p:sldId id="293" r:id="rId4"/>
    <p:sldId id="298" r:id="rId5"/>
    <p:sldId id="299" r:id="rId6"/>
    <p:sldId id="302" r:id="rId7"/>
    <p:sldId id="300" r:id="rId8"/>
    <p:sldId id="301" r:id="rId9"/>
    <p:sldId id="303" r:id="rId10"/>
    <p:sldId id="307" r:id="rId11"/>
    <p:sldId id="304" r:id="rId12"/>
    <p:sldId id="306" r:id="rId13"/>
    <p:sldId id="294" r:id="rId14"/>
    <p:sldId id="295" r:id="rId15"/>
    <p:sldId id="313" r:id="rId16"/>
    <p:sldId id="297" r:id="rId17"/>
    <p:sldId id="310" r:id="rId18"/>
    <p:sldId id="312" r:id="rId19"/>
    <p:sldId id="311" r:id="rId20"/>
    <p:sldId id="275" r:id="rId2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7">
          <p15:clr>
            <a:srgbClr val="A4A3A4"/>
          </p15:clr>
        </p15:guide>
        <p15:guide id="2" orient="horz" pos="3612">
          <p15:clr>
            <a:srgbClr val="A4A3A4"/>
          </p15:clr>
        </p15:guide>
        <p15:guide id="3" orient="horz" pos="1815">
          <p15:clr>
            <a:srgbClr val="A4A3A4"/>
          </p15:clr>
        </p15:guide>
        <p15:guide id="4" orient="horz" pos="2252">
          <p15:clr>
            <a:srgbClr val="A4A3A4"/>
          </p15:clr>
        </p15:guide>
        <p15:guide id="5" orient="horz" pos="2397">
          <p15:clr>
            <a:srgbClr val="A4A3A4"/>
          </p15:clr>
        </p15:guide>
        <p15:guide id="6" pos="2953">
          <p15:clr>
            <a:srgbClr val="A4A3A4"/>
          </p15:clr>
        </p15:guide>
        <p15:guide id="7" pos="5375">
          <p15:clr>
            <a:srgbClr val="A4A3A4"/>
          </p15:clr>
        </p15:guide>
        <p15:guide id="8" pos="4092">
          <p15:clr>
            <a:srgbClr val="A4A3A4"/>
          </p15:clr>
        </p15:guide>
        <p15:guide id="9" pos="4237">
          <p15:clr>
            <a:srgbClr val="A4A3A4"/>
          </p15:clr>
        </p15:guide>
        <p15:guide id="10" pos="386">
          <p15:clr>
            <a:srgbClr val="A4A3A4"/>
          </p15:clr>
        </p15:guide>
        <p15:guide id="11" pos="280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66FF"/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1" autoAdjust="0"/>
    <p:restoredTop sz="92507" autoAdjust="0"/>
  </p:normalViewPr>
  <p:slideViewPr>
    <p:cSldViewPr>
      <p:cViewPr>
        <p:scale>
          <a:sx n="84" d="100"/>
          <a:sy n="84" d="100"/>
        </p:scale>
        <p:origin x="-1614" y="-102"/>
      </p:cViewPr>
      <p:guideLst>
        <p:guide orient="horz" pos="1037"/>
        <p:guide orient="horz" pos="3612"/>
        <p:guide orient="horz" pos="1815"/>
        <p:guide orient="horz" pos="2252"/>
        <p:guide orient="horz" pos="2397"/>
        <p:guide pos="2953"/>
        <p:guide pos="5375"/>
        <p:guide pos="4092"/>
        <p:guide pos="4237"/>
        <p:guide pos="386"/>
        <p:guide pos="28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23/09/2016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noProof="0" dirty="0" smtClean="0"/>
              <a:t>Alternative title slide. Image size: 8 cm x 25,4 cm</a:t>
            </a:r>
            <a:r>
              <a:rPr lang="en-GB" baseline="0" noProof="0" dirty="0" smtClean="0"/>
              <a:t> or 302 x 960 pixels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2817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3444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9241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1279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2890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34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285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168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3450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4581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dirty="0" smtClean="0"/>
              <a:t>Endslide</a:t>
            </a:r>
          </a:p>
        </p:txBody>
      </p:sp>
    </p:spTree>
    <p:extLst>
      <p:ext uri="{BB962C8B-B14F-4D97-AF65-F5344CB8AC3E}">
        <p14:creationId xmlns:p14="http://schemas.microsoft.com/office/powerpoint/2010/main" val="252062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dirty="0" smtClean="0"/>
              <a:t>Full slide image with white fact box</a:t>
            </a:r>
          </a:p>
        </p:txBody>
      </p:sp>
    </p:spTree>
    <p:extLst>
      <p:ext uri="{BB962C8B-B14F-4D97-AF65-F5344CB8AC3E}">
        <p14:creationId xmlns:p14="http://schemas.microsoft.com/office/powerpoint/2010/main" val="233036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107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811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432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513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4782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734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024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pic>
        <p:nvPicPr>
          <p:cNvPr id="6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5" y="293615"/>
            <a:ext cx="7920038" cy="650636"/>
          </a:xfrm>
        </p:spPr>
        <p:txBody>
          <a:bodyPr tIns="0" anchor="b" anchorCtr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2775" y="943200"/>
            <a:ext cx="7920038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98" y="3805239"/>
            <a:ext cx="3844925" cy="1928812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87" y="1645200"/>
            <a:ext cx="3844926" cy="1929851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51" y="3805239"/>
            <a:ext cx="1806575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88" y="3805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89" y="1645200"/>
            <a:ext cx="3844924" cy="192985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51" y="1644651"/>
            <a:ext cx="1806575" cy="19304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7888" y="1646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88" y="3805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37" y="3805239"/>
            <a:ext cx="1806576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38" y="1646240"/>
            <a:ext cx="1806574" cy="192881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7888" y="1646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37" y="3805239"/>
            <a:ext cx="1806576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7888" y="3805246"/>
            <a:ext cx="1808162" cy="1027919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87888" y="4833165"/>
            <a:ext cx="1808162" cy="900895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51" y="3805239"/>
            <a:ext cx="1806575" cy="1928812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7" y="1644656"/>
            <a:ext cx="3844925" cy="40893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7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7892" y="1646239"/>
            <a:ext cx="1808163" cy="1928812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87892" y="3805239"/>
            <a:ext cx="1808163" cy="1928812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37" y="1646239"/>
            <a:ext cx="1806576" cy="1928812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2776" y="1647827"/>
            <a:ext cx="7915275" cy="4086225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 marL="3175" indent="-635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Insert picture: Click ‘Insert’ tab in Top Ribbon, Click ‘Picture’, Select the picture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5" y="452440"/>
            <a:ext cx="7920038" cy="135638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Logo_ramboll_white"/>
          <p:cNvSpPr>
            <a:spLocks noChangeAspect="1"/>
          </p:cNvSpPr>
          <p:nvPr userDrawn="1"/>
        </p:nvSpPr>
        <p:spPr>
          <a:xfrm>
            <a:off x="635730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white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1" y="6159609"/>
            <a:ext cx="2053243" cy="2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2879725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6" y="3120714"/>
            <a:ext cx="7920037" cy="678727"/>
          </a:xfrm>
        </p:spPr>
        <p:txBody>
          <a:bodyPr tIns="0" anchor="b" anchorCtr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2776" y="3798000"/>
            <a:ext cx="7920037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9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87898" y="1646239"/>
            <a:ext cx="3844925" cy="408781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2776" y="1644651"/>
            <a:ext cx="3844924" cy="4089400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644651"/>
            <a:ext cx="7918450" cy="4089400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7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2879727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9" y="3313466"/>
            <a:ext cx="3665963" cy="1123655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7887" y="3376801"/>
            <a:ext cx="3844926" cy="2357251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7887" y="1646239"/>
            <a:ext cx="3844926" cy="192881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7887" y="3805239"/>
            <a:ext cx="3844926" cy="192881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98" y="1645200"/>
            <a:ext cx="3844925" cy="1929851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452437"/>
            <a:ext cx="7920038" cy="9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 smtClean="0"/>
              <a:t>Presentation title</a:t>
            </a:r>
            <a:br>
              <a:rPr lang="en-GB" noProof="0" dirty="0" smtClean="0"/>
            </a:br>
            <a:r>
              <a:rPr lang="en-GB" noProof="0" dirty="0" smtClean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44651"/>
            <a:ext cx="7920038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50" r:id="rId13"/>
    <p:sldLayoutId id="2147483751" r:id="rId14"/>
    <p:sldLayoutId id="2147483752" r:id="rId15"/>
    <p:sldLayoutId id="2147483749" r:id="rId16"/>
    <p:sldLayoutId id="2147483746" r:id="rId17"/>
    <p:sldLayoutId id="2147483747" r:id="rId18"/>
    <p:sldLayoutId id="214748374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01600" indent="-203200" algn="l" defTabSz="457200" rtl="0" eaLnBrk="1" fontAlgn="base" hangingPunct="1">
        <a:lnSpc>
          <a:spcPts val="2163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571500" indent="-177800" algn="l" defTabSz="457200" rtl="0" eaLnBrk="1" fontAlgn="base" hangingPunct="1">
        <a:lnSpc>
          <a:spcPts val="192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14400" indent="-152400" algn="l" defTabSz="457200" rtl="0" eaLnBrk="1" fontAlgn="base" hangingPunct="1">
        <a:lnSpc>
          <a:spcPts val="167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254125" indent="-161925" algn="l" defTabSz="457200" rtl="0" eaLnBrk="1" fontAlgn="base" hangingPunct="1">
        <a:lnSpc>
          <a:spcPts val="1438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566863" indent="-169863" algn="l" defTabSz="457200" rtl="0" eaLnBrk="1" fontAlgn="base" hangingPunct="1">
        <a:lnSpc>
          <a:spcPts val="1200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uact=8&amp;ved=0ahUKEwi7wO7IvZ7PAhVH8WMKHfX7AyMQjRwIBw&amp;url=http://www.terragalleria.com/parks/np.grand-teton.all.html&amp;psig=AFQjCNFMoSSTND48AsDfcZocTPLYzCj2Jg&amp;ust=147447929699784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6" y="3681993"/>
            <a:ext cx="7920037" cy="503091"/>
          </a:xfrm>
        </p:spPr>
        <p:txBody>
          <a:bodyPr/>
          <a:lstStyle/>
          <a:p>
            <a:pPr algn="ctr"/>
            <a:r>
              <a:rPr lang="en-GB" sz="2800" dirty="0" smtClean="0"/>
              <a:t>Evaluation of revised Uniform Rate of progress goalS for western United states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2776" y="4329100"/>
            <a:ext cx="7920037" cy="1221500"/>
          </a:xfrm>
        </p:spPr>
        <p:txBody>
          <a:bodyPr/>
          <a:lstStyle/>
          <a:p>
            <a:pPr algn="ctr"/>
            <a:r>
              <a:rPr lang="en-GB" sz="2000" cap="none" dirty="0" smtClean="0"/>
              <a:t>Ralph Morris and </a:t>
            </a:r>
            <a:r>
              <a:rPr lang="en-GB" sz="2000" cap="none" dirty="0" smtClean="0"/>
              <a:t>Ou</a:t>
            </a:r>
            <a:r>
              <a:rPr lang="en-GB" sz="2000" cap="none" dirty="0" smtClean="0"/>
              <a:t> Nopmongcol, Ramboll Environ</a:t>
            </a:r>
          </a:p>
          <a:p>
            <a:pPr algn="ctr"/>
            <a:r>
              <a:rPr lang="en-GB" sz="2000" cap="none" dirty="0" smtClean="0"/>
              <a:t>Zac Adelman, University of North Carolina</a:t>
            </a:r>
          </a:p>
          <a:p>
            <a:pPr algn="ctr"/>
            <a:r>
              <a:rPr lang="en-GB" sz="2000" cap="none" dirty="0" smtClean="0"/>
              <a:t>Tom Moore, WESTAR/WRAP</a:t>
            </a:r>
          </a:p>
          <a:p>
            <a:pPr algn="ctr"/>
            <a:endParaRPr lang="en-GB" sz="2000" dirty="0"/>
          </a:p>
          <a:p>
            <a:pPr algn="ctr"/>
            <a:r>
              <a:rPr lang="en-GB" sz="2000" cap="none" dirty="0" smtClean="0">
                <a:solidFill>
                  <a:schemeClr val="accent4">
                    <a:lumMod val="75000"/>
                  </a:schemeClr>
                </a:solidFill>
              </a:rPr>
              <a:t>Control #116</a:t>
            </a:r>
          </a:p>
          <a:p>
            <a:pPr algn="ctr"/>
            <a:r>
              <a:rPr lang="en-GB" sz="2000" cap="none" dirty="0" smtClean="0">
                <a:solidFill>
                  <a:schemeClr val="accent4">
                    <a:lumMod val="75000"/>
                  </a:schemeClr>
                </a:solidFill>
              </a:rPr>
              <a:t>Presented at A&amp;WMA Visibility Conference</a:t>
            </a:r>
          </a:p>
          <a:p>
            <a:pPr algn="ctr"/>
            <a:r>
              <a:rPr lang="en-GB" sz="2000" cap="none" dirty="0" smtClean="0">
                <a:solidFill>
                  <a:schemeClr val="accent4">
                    <a:lumMod val="75000"/>
                  </a:schemeClr>
                </a:solidFill>
              </a:rPr>
              <a:t>Jackson Hole, Wyoming</a:t>
            </a:r>
          </a:p>
          <a:p>
            <a:pPr algn="ctr"/>
            <a:r>
              <a:rPr lang="en-GB" sz="2000" cap="none" dirty="0" smtClean="0">
                <a:solidFill>
                  <a:schemeClr val="accent4">
                    <a:lumMod val="75000"/>
                  </a:schemeClr>
                </a:solidFill>
              </a:rPr>
              <a:t>September 27-30, 2016 </a:t>
            </a:r>
            <a:endParaRPr lang="en-GB" sz="2000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9525000" y="3609985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dirty="0" smtClean="0"/>
              <a:t>Alternative title slide</a:t>
            </a:r>
            <a:endParaRPr lang="en-GB" dirty="0"/>
          </a:p>
        </p:txBody>
      </p:sp>
      <p:pic>
        <p:nvPicPr>
          <p:cNvPr id="10" name="Picture 9" descr="title_slide_plus_image_bar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25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8" name="Picture 4" descr="Image result for grand teton national park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 bwMode="auto">
          <a:xfrm>
            <a:off x="18286" y="-476"/>
            <a:ext cx="9125714" cy="28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12775" y="548680"/>
            <a:ext cx="7920038" cy="9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tx2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r>
              <a:rPr lang="en-US" sz="2000" dirty="0" smtClean="0"/>
              <a:t>Yellowstone -- 2008 PSAT Separate improve extinction into controllable/uncontrollable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6772"/>
            <a:ext cx="8568952" cy="26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10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2" y="4005064"/>
            <a:ext cx="8575762" cy="26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01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</a:t>
            </a:r>
            <a:r>
              <a:rPr lang="en-US" dirty="0"/>
              <a:t>Yellowstone IMPROVE and PSAT</a:t>
            </a:r>
            <a:br>
              <a:rPr lang="en-US" dirty="0"/>
            </a:br>
            <a:r>
              <a:rPr lang="en-US" dirty="0"/>
              <a:t>24-hour visibility extinction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6" y="1304764"/>
            <a:ext cx="8496436" cy="26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6" y="3963212"/>
            <a:ext cx="8460432" cy="26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683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Yellowstone -- </a:t>
            </a:r>
            <a:r>
              <a:rPr lang="en-US" sz="2000" dirty="0" smtClean="0"/>
              <a:t>2011 </a:t>
            </a:r>
            <a:r>
              <a:rPr lang="en-US" sz="2000" dirty="0"/>
              <a:t>PSAT Separate </a:t>
            </a:r>
            <a:r>
              <a:rPr lang="en-US" sz="2000" dirty="0" smtClean="0"/>
              <a:t>improve </a:t>
            </a:r>
            <a:r>
              <a:rPr lang="en-US" sz="2000" dirty="0"/>
              <a:t>extinction into controllable/uncontrollable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304764"/>
            <a:ext cx="8856476" cy="275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8" y="4041068"/>
            <a:ext cx="8798570" cy="273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839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Three CAMx 2011 36 km CONUS simulations with no U.S. anthropogenic emissions using Boundary Conditions (BC) from three different Global Chemistry Models (GCMs):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MOZART (MZBC)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GEOS-Chem (GCBC)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AM3 (AMBC)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Compare three USB modeling results with EPA’s 2016 visibility background estimates (2064 goal)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u="sng" dirty="0" smtClean="0"/>
              <a:t>Note</a:t>
            </a:r>
            <a:r>
              <a:rPr lang="en-US" dirty="0" smtClean="0"/>
              <a:t>: EPA Natural Background does not include international anthropogenic emissions but model </a:t>
            </a:r>
            <a:r>
              <a:rPr lang="en-US" dirty="0" smtClean="0"/>
              <a:t>USB simulations do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i.e., includes Mex/Can Anthro in </a:t>
            </a:r>
            <a:r>
              <a:rPr lang="en-US" dirty="0" smtClean="0"/>
              <a:t>CONUS domain plus </a:t>
            </a:r>
            <a:r>
              <a:rPr lang="en-US" dirty="0" smtClean="0"/>
              <a:t>Intl Anthro in GCM BCs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Need GCM simulations with no </a:t>
            </a:r>
            <a:r>
              <a:rPr lang="en-US" dirty="0" smtClean="0"/>
              <a:t>global anthropogenic </a:t>
            </a:r>
            <a:r>
              <a:rPr lang="en-US" dirty="0" smtClean="0"/>
              <a:t>emissions for apple-to-apple  comparisons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</a:t>
            </a:r>
            <a:r>
              <a:rPr lang="en-US" dirty="0" smtClean="0"/>
              <a:t>CONDITIONS </a:t>
            </a:r>
            <a:r>
              <a:rPr lang="en-US" dirty="0" smtClean="0"/>
              <a:t>– USE WAQS Clean U. S. Background (USB)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484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EPA Natural background with model USB estimates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08" y="1736812"/>
            <a:ext cx="7855284" cy="3962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8543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contribution to natural background extinction by species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51620" y="1448780"/>
            <a:ext cx="6808626" cy="5449230"/>
            <a:chOff x="323528" y="1519238"/>
            <a:chExt cx="8572822" cy="7431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536195"/>
              <a:ext cx="4324350" cy="381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519238"/>
              <a:ext cx="4324350" cy="381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121188"/>
              <a:ext cx="4324350" cy="382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130" y="5108562"/>
              <a:ext cx="4324350" cy="382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0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776" y="1520788"/>
            <a:ext cx="7918450" cy="42132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USB much </a:t>
            </a:r>
            <a:r>
              <a:rPr lang="en-US" dirty="0" smtClean="0"/>
              <a:t>higher SO4 than EPA BCK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~3x MZBC and GCMZ and ~2x AMBC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Asia SO2 emissions in USB simulations?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USB </a:t>
            </a:r>
            <a:r>
              <a:rPr lang="en-US" dirty="0" smtClean="0"/>
              <a:t>NO3 </a:t>
            </a:r>
            <a:r>
              <a:rPr lang="en-US" dirty="0" smtClean="0"/>
              <a:t>lower than </a:t>
            </a:r>
            <a:r>
              <a:rPr lang="en-US" dirty="0" smtClean="0"/>
              <a:t>EPA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Related to higher model USB SO4?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USB OMC/OA/OC greater than EPA in </a:t>
            </a:r>
            <a:r>
              <a:rPr lang="en-US" dirty="0" smtClean="0"/>
              <a:t>summer </a:t>
            </a:r>
            <a:r>
              <a:rPr lang="en-US" dirty="0" smtClean="0"/>
              <a:t>and less in </a:t>
            </a:r>
            <a:r>
              <a:rPr lang="en-US" dirty="0" smtClean="0"/>
              <a:t>winter, </a:t>
            </a:r>
            <a:r>
              <a:rPr lang="en-US" dirty="0" smtClean="0"/>
              <a:t>although average across most impaired days very similar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Model has more SOA?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Need zero anthropogenic emissions GCM BCs with PGM North American Background (NAB) simulations for direct comparison with EPA Natural Background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Zero global anthropogenic emissions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EPA NATURAL vs. model U.S. background comparisons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16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108" y="1520788"/>
            <a:ext cx="3326450" cy="167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87672"/>
            <a:ext cx="4394835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4" y="3973604"/>
            <a:ext cx="440055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49" y="1752600"/>
            <a:ext cx="4394835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736812"/>
            <a:ext cx="440055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775" y="452437"/>
            <a:ext cx="7920038" cy="1176363"/>
          </a:xfrm>
        </p:spPr>
        <p:txBody>
          <a:bodyPr/>
          <a:lstStyle/>
          <a:p>
            <a:r>
              <a:rPr lang="en-US" dirty="0" smtClean="0"/>
              <a:t>Example Yellowstone Glide Paths and 2025 projections using 4 approaches</a:t>
            </a:r>
            <a:br>
              <a:rPr lang="en-US" dirty="0" smtClean="0"/>
            </a:br>
            <a:r>
              <a:rPr lang="en-US" sz="1800" dirty="0" smtClean="0"/>
              <a:t>(more details provided Thursday)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719572" y="3068960"/>
            <a:ext cx="720080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US" sz="1100" b="1" dirty="0" smtClean="0">
                <a:latin typeface="Verdana"/>
                <a:cs typeface="ＭＳ Ｐゴシック" pitchFamily="-111" charset="-128"/>
              </a:rPr>
              <a:t>W20% </a:t>
            </a: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186618" y="3077560"/>
            <a:ext cx="1621353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EPA Most</a:t>
            </a:r>
            <a:r>
              <a:rPr kumimoji="0" lang="en-US" sz="1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Impaired</a:t>
            </a: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19572" y="5301208"/>
            <a:ext cx="129614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PSAT W20%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186617" y="5301208"/>
            <a:ext cx="1654807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PSAT Most Impaired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509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452437"/>
            <a:ext cx="8424936" cy="960339"/>
          </a:xfrm>
        </p:spPr>
        <p:txBody>
          <a:bodyPr/>
          <a:lstStyle/>
          <a:p>
            <a:r>
              <a:rPr lang="en-US" dirty="0" smtClean="0"/>
              <a:t>Difference between 2025 model and 2025 URP glide path in extinction (m</a:t>
            </a:r>
            <a:r>
              <a:rPr lang="en-US" cap="none" dirty="0" smtClean="0"/>
              <a:t>m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412776"/>
            <a:ext cx="7225711" cy="32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18</a:t>
            </a:fld>
            <a:endParaRPr lang="en-GB" noProof="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719572" y="4869160"/>
            <a:ext cx="7704856" cy="11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PSAT sees large SO4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from BCs (international)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aseline="0" dirty="0" smtClean="0">
                <a:latin typeface="Verdana"/>
                <a:cs typeface="ＭＳ Ｐゴシック" pitchFamily="-111" charset="-128"/>
              </a:rPr>
              <a:t>Model</a:t>
            </a:r>
            <a:r>
              <a:rPr lang="en-US" sz="1600" dirty="0" smtClean="0">
                <a:latin typeface="Verdana"/>
                <a:cs typeface="ＭＳ Ｐゴシック" pitchFamily="-111" charset="-128"/>
              </a:rPr>
              <a:t> NO3 more responsive for Most Impaired vs. W20% days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Verdana"/>
                <a:cs typeface="ＭＳ Ｐゴシック" pitchFamily="-111" charset="-128"/>
              </a:rPr>
              <a:t>For OMC, model misses some observed WF days using W20% metric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Model missing large WBD events in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IMPROVE data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3754" y="3032956"/>
            <a:ext cx="1936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Yellowstone NP</a:t>
            </a:r>
          </a:p>
        </p:txBody>
      </p:sp>
    </p:spTree>
    <p:extLst>
      <p:ext uri="{BB962C8B-B14F-4D97-AF65-F5344CB8AC3E}">
        <p14:creationId xmlns:p14="http://schemas.microsoft.com/office/powerpoint/2010/main" val="655286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Wed 11:00</a:t>
            </a:r>
            <a:r>
              <a:rPr lang="en-US" dirty="0" smtClean="0"/>
              <a:t> – Conceptual Approach to Address Anthropogenic/Non-Anthropogenic Emissions for More Accurate Glide Path </a:t>
            </a:r>
            <a:r>
              <a:rPr lang="en-US" dirty="0"/>
              <a:t>– </a:t>
            </a:r>
            <a:r>
              <a:rPr lang="en-US" dirty="0" smtClean="0"/>
              <a:t>Ou Nopmongcol, Ramboll Environ</a:t>
            </a:r>
          </a:p>
          <a:p>
            <a:r>
              <a:rPr lang="en-US" u="sng" dirty="0" smtClean="0"/>
              <a:t>Thurs 10:20 </a:t>
            </a:r>
            <a:r>
              <a:rPr lang="en-US" dirty="0" smtClean="0"/>
              <a:t>– Source Attribution for Visibility Planning using a Regional Photochemical Model – Patricia Brewer, NPS</a:t>
            </a:r>
          </a:p>
          <a:p>
            <a:r>
              <a:rPr lang="en-US" u="sng" dirty="0" smtClean="0"/>
              <a:t>Thurs 10:40 </a:t>
            </a:r>
            <a:r>
              <a:rPr lang="en-US" dirty="0" smtClean="0"/>
              <a:t>– The Uniform Rate of Progress and Setting Reasonable Progress Goal in Western U.S. Class I federal areas – Gail Tonnesen, EPA Region 8</a:t>
            </a:r>
          </a:p>
          <a:p>
            <a:r>
              <a:rPr lang="en-US" u="sng" dirty="0" smtClean="0"/>
              <a:t>Thurs 11:00 </a:t>
            </a:r>
            <a:r>
              <a:rPr lang="en-US" dirty="0" smtClean="0"/>
              <a:t>– Assessment of Contributions to Visibility Impairment in Western United States and Effects of New Guidance for Tracking Visibility Progress – Ralph Morris, Ramboll Environ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548" y="452437"/>
            <a:ext cx="8100900" cy="960339"/>
          </a:xfrm>
        </p:spPr>
        <p:txBody>
          <a:bodyPr/>
          <a:lstStyle/>
          <a:p>
            <a:r>
              <a:rPr lang="en-US" dirty="0" smtClean="0"/>
              <a:t>Additional talks on visibility glide paths (Baseline/natural) and modeling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828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776" y="1087945"/>
            <a:ext cx="8207696" cy="471731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Recent Western Regional Air Partnership (WRAP) Modeling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Develop the next generation regional air quality modeling databases for air quality planning in western states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2008 West-wide Jump-Start Air Quality Modeling Study (WestJumpAQMS)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2011 Western Air Quality Study (WAQS)</a:t>
            </a:r>
          </a:p>
          <a:p>
            <a:pPr lvl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Intermountain West Data Warehouse (IWDW)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WAQS 2011 Photochemical Grid Model (PGM) Modeling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CAMx/CMAQ PGM Modeling Databases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2011 Model Performance Evaluation</a:t>
            </a:r>
          </a:p>
          <a:p>
            <a:pPr lvl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2025 Future-Year Modeling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Using </a:t>
            </a:r>
            <a:r>
              <a:rPr lang="en-US" dirty="0" smtClean="0"/>
              <a:t>WRAP/WAQS/IWDW 2008 and 2011 Modeling Data to Evaluate new Regional Haze Metrics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Baseline </a:t>
            </a:r>
            <a:r>
              <a:rPr lang="en-US" dirty="0" smtClean="0"/>
              <a:t>Worst/Most Impaired 20% Days</a:t>
            </a:r>
          </a:p>
          <a:p>
            <a:pPr lvl="1"/>
            <a:r>
              <a:rPr lang="en-US" dirty="0" smtClean="0"/>
              <a:t>2064 Natural Conditions Goal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66571" name="TextBox 12"/>
          <p:cNvSpPr txBox="1">
            <a:spLocks noChangeArrowheads="1"/>
          </p:cNvSpPr>
          <p:nvPr/>
        </p:nvSpPr>
        <p:spPr bwMode="auto">
          <a:xfrm>
            <a:off x="9525000" y="3609985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dirty="0" smtClean="0"/>
              <a:t>Full slide image with white fact box</a:t>
            </a:r>
            <a:endParaRPr lang="en-GB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614" y="0"/>
            <a:ext cx="4573311" cy="34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103438" name="TextBox 12"/>
          <p:cNvSpPr txBox="1">
            <a:spLocks noChangeArrowheads="1"/>
          </p:cNvSpPr>
          <p:nvPr/>
        </p:nvSpPr>
        <p:spPr bwMode="auto">
          <a:xfrm>
            <a:off x="9525000" y="3609983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dirty="0" smtClean="0"/>
              <a:t>End slide</a:t>
            </a:r>
            <a:endParaRPr lang="en-GB" dirty="0"/>
          </a:p>
        </p:txBody>
      </p:sp>
      <p:pic>
        <p:nvPicPr>
          <p:cNvPr id="103440" name="Picture 7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1" y="3"/>
            <a:ext cx="4570413" cy="342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20</a:t>
            </a:fld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 cstate="print"/>
          <a:srcRect l="13377" t="25561" r="13370" b="28335"/>
          <a:stretch/>
        </p:blipFill>
        <p:spPr bwMode="auto">
          <a:xfrm>
            <a:off x="4616896" y="108874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1644651"/>
            <a:ext cx="4248471" cy="4089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WRAP WestJumpAQMS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Develop CAMx 2008 36/12/4 km platform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2008 Ozone and PM Source Apportionment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Western Air Quality Study (WAQS)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Develop 2011 CMAQ/CAMx 2011 36/12/4 km platform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7544" y="4509120"/>
            <a:ext cx="8237414" cy="1425104"/>
          </a:xfrm>
        </p:spPr>
        <p:txBody>
          <a:bodyPr/>
          <a:lstStyle/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2011 ozone and PM Source Apportionment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2011 Clean U.S. Background (USB</a:t>
            </a:r>
            <a:r>
              <a:rPr lang="en-US" dirty="0" smtClean="0"/>
              <a:t>) Simulations</a:t>
            </a:r>
            <a:endParaRPr lang="en-US" dirty="0"/>
          </a:p>
          <a:p>
            <a:r>
              <a:rPr lang="en-US" dirty="0"/>
              <a:t>Transfer 2008 and 2011  modeling databases to Intermountain West Data </a:t>
            </a:r>
            <a:r>
              <a:rPr lang="en-US" dirty="0" smtClean="0"/>
              <a:t>Warehouse (IWDW)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wrap regional modeling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537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2774" y="1484784"/>
            <a:ext cx="4391273" cy="424926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2011 WRF Meteorological Model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2011 CMAQ/CAMx 36/12/4 km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Model Performance Evaluation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2025 CMAQ/CAMx 36/12/4 km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2011 O3 &amp; PM Source Apportionment Modeling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State-Specific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Source Sector-Specific</a:t>
            </a:r>
          </a:p>
          <a:p>
            <a:pPr lvl="1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Clean Simulations (USB)</a:t>
            </a:r>
          </a:p>
          <a:p>
            <a:pPr marL="393700" lvl="1" indent="0">
              <a:buNone/>
            </a:pPr>
            <a:r>
              <a:rPr lang="en-US" b="1" dirty="0" smtClean="0">
                <a:solidFill>
                  <a:srgbClr val="0066FF"/>
                </a:solidFill>
              </a:rPr>
              <a:t>PM</a:t>
            </a:r>
            <a:r>
              <a:rPr lang="en-US" b="1" baseline="-25000" dirty="0" smtClean="0">
                <a:solidFill>
                  <a:srgbClr val="0066FF"/>
                </a:solidFill>
              </a:rPr>
              <a:t>2.5</a:t>
            </a:r>
            <a:r>
              <a:rPr lang="en-US" b="1" dirty="0" smtClean="0">
                <a:solidFill>
                  <a:srgbClr val="0066FF"/>
                </a:solidFill>
              </a:rPr>
              <a:t> MPE @ 31 IMPROVE Sites</a:t>
            </a:r>
            <a:endParaRPr lang="en-US" b="1" dirty="0">
              <a:solidFill>
                <a:srgbClr val="0066FF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548" y="452437"/>
            <a:ext cx="8172908" cy="960339"/>
          </a:xfrm>
        </p:spPr>
        <p:txBody>
          <a:bodyPr/>
          <a:lstStyle/>
          <a:p>
            <a:r>
              <a:rPr lang="en-US" dirty="0" smtClean="0"/>
              <a:t>WRAP Western Air Quality Study (WAQS)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61068" r="14877"/>
          <a:stretch/>
        </p:blipFill>
        <p:spPr>
          <a:xfrm>
            <a:off x="189570" y="4906536"/>
            <a:ext cx="3702205" cy="1423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9" t="3354" b="69207"/>
          <a:stretch/>
        </p:blipFill>
        <p:spPr>
          <a:xfrm>
            <a:off x="3779912" y="5116720"/>
            <a:ext cx="931354" cy="1003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44724"/>
            <a:ext cx="3017520" cy="3017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3812625"/>
            <a:ext cx="3017520" cy="301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776356" y="2456892"/>
            <a:ext cx="1116124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   </a:t>
            </a:r>
            <a:r>
              <a:rPr kumimoji="0" 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CAMx</a:t>
            </a:r>
          </a:p>
          <a:p>
            <a:pPr marL="12700" marR="0" indent="-25400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100" dirty="0" smtClean="0">
                <a:latin typeface="Verdana"/>
                <a:cs typeface="ＭＳ Ｐゴシック" pitchFamily="-111" charset="-128"/>
              </a:rPr>
              <a:t>NMB = 7.6%</a:t>
            </a:r>
          </a:p>
          <a:p>
            <a:pPr marL="12700" marR="0" indent="-25400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NME = 11.3%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776356" y="1196752"/>
            <a:ext cx="1116124" cy="11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 </a:t>
            </a:r>
            <a:r>
              <a:rPr kumimoji="0" 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O3 Goals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200" dirty="0" smtClean="0">
                <a:latin typeface="Verdana"/>
                <a:cs typeface="ＭＳ Ｐゴシック" pitchFamily="-111" charset="-128"/>
              </a:rPr>
              <a:t>NMB ≤±15%</a:t>
            </a:r>
          </a:p>
          <a:p>
            <a:pPr marL="12700" indent="-25400" eaLnBrk="0" hangingPunct="0">
              <a:lnSpc>
                <a:spcPts val="2163"/>
              </a:lnSpc>
              <a:spcAft>
                <a:spcPts val="0"/>
              </a:spcAft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NME</a:t>
            </a:r>
            <a:r>
              <a:rPr lang="en-US" sz="1200" dirty="0">
                <a:latin typeface="Verdana"/>
                <a:cs typeface="ＭＳ Ｐゴシック" pitchFamily="-111" charset="-128"/>
              </a:rPr>
              <a:t> </a:t>
            </a:r>
            <a:r>
              <a:rPr lang="en-US" sz="1200" dirty="0" smtClean="0">
                <a:latin typeface="Verdana"/>
                <a:cs typeface="ＭＳ Ｐゴシック" pitchFamily="-111" charset="-128"/>
              </a:rPr>
              <a:t>≤35%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6356" y="5157192"/>
            <a:ext cx="12241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25400" eaLnBrk="0" hangingPunct="0">
              <a:lnSpc>
                <a:spcPts val="2163"/>
              </a:lnSpc>
              <a:spcAft>
                <a:spcPts val="0"/>
              </a:spcAft>
            </a:pPr>
            <a:r>
              <a:rPr lang="en-US" sz="1200" dirty="0">
                <a:latin typeface="Verdana"/>
                <a:cs typeface="ＭＳ Ｐゴシック" pitchFamily="-111" charset="-128"/>
              </a:rPr>
              <a:t> </a:t>
            </a:r>
            <a:r>
              <a:rPr lang="en-US" sz="1200" dirty="0" smtClean="0">
                <a:latin typeface="Verdana"/>
                <a:cs typeface="ＭＳ Ｐゴシック" pitchFamily="-111" charset="-128"/>
              </a:rPr>
              <a:t>  </a:t>
            </a:r>
            <a:r>
              <a:rPr lang="en-US" sz="1200" u="sng" dirty="0" smtClean="0">
                <a:latin typeface="Verdana"/>
                <a:cs typeface="ＭＳ Ｐゴシック" pitchFamily="-111" charset="-128"/>
              </a:rPr>
              <a:t>CMAQ</a:t>
            </a:r>
            <a:endParaRPr lang="en-US" sz="1200" u="sng" dirty="0">
              <a:latin typeface="Verdana"/>
              <a:cs typeface="ＭＳ Ｐゴシック" pitchFamily="-111" charset="-128"/>
            </a:endParaRPr>
          </a:p>
          <a:p>
            <a:pPr marL="12700" indent="-25400" eaLnBrk="0" hangingPunct="0">
              <a:lnSpc>
                <a:spcPts val="2163"/>
              </a:lnSpc>
              <a:spcAft>
                <a:spcPts val="0"/>
              </a:spcAft>
            </a:pPr>
            <a:r>
              <a:rPr lang="en-US" sz="1100" dirty="0">
                <a:latin typeface="Verdana"/>
                <a:cs typeface="ＭＳ Ｐゴシック" pitchFamily="-111" charset="-128"/>
              </a:rPr>
              <a:t>NMB = </a:t>
            </a:r>
            <a:r>
              <a:rPr lang="en-US" sz="1100" dirty="0" smtClean="0">
                <a:latin typeface="Verdana"/>
                <a:cs typeface="ＭＳ Ｐゴシック" pitchFamily="-111" charset="-128"/>
              </a:rPr>
              <a:t>=0.1%</a:t>
            </a:r>
            <a:endParaRPr lang="en-US" sz="1100" dirty="0">
              <a:latin typeface="Verdana"/>
              <a:cs typeface="ＭＳ Ｐゴシック" pitchFamily="-111" charset="-128"/>
            </a:endParaRPr>
          </a:p>
          <a:p>
            <a:pPr marL="12700" indent="-25400" eaLnBrk="0" hangingPunct="0">
              <a:lnSpc>
                <a:spcPts val="2163"/>
              </a:lnSpc>
              <a:spcAft>
                <a:spcPts val="1500"/>
              </a:spcAft>
            </a:pPr>
            <a:r>
              <a:rPr lang="en-US" sz="1100" dirty="0">
                <a:latin typeface="Verdana"/>
                <a:cs typeface="ＭＳ Ｐゴシック" pitchFamily="-111" charset="-128"/>
              </a:rPr>
              <a:t>NME = </a:t>
            </a:r>
            <a:r>
              <a:rPr lang="en-US" sz="1100" dirty="0" smtClean="0">
                <a:latin typeface="Verdana"/>
                <a:cs typeface="ＭＳ Ｐゴシック" pitchFamily="-111" charset="-128"/>
              </a:rPr>
              <a:t>10.0%</a:t>
            </a:r>
            <a:endParaRPr lang="en-US" sz="11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31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2774" y="1412776"/>
            <a:ext cx="4283261" cy="4321275"/>
          </a:xfrm>
        </p:spPr>
        <p:txBody>
          <a:bodyPr/>
          <a:lstStyle/>
          <a:p>
            <a:r>
              <a:rPr lang="en-US" dirty="0" smtClean="0"/>
              <a:t>PSAT PM Source Apportionment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21 Geographic Regions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17 Western States + EUSA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Mex, Can, Off-shore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Five Source Categories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Natural (Bio, LNOx, SS, WBD)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Wildfire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Prescribed Burns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Agricultural Burning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Anthropogenic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Initial Concentrations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Boundary Conditions (CONUS)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68043" y="5156397"/>
            <a:ext cx="3564769" cy="1620975"/>
          </a:xfrm>
        </p:spPr>
        <p:txBody>
          <a:bodyPr/>
          <a:lstStyle/>
          <a:p>
            <a:r>
              <a:rPr lang="en-US" sz="1600" dirty="0" smtClean="0"/>
              <a:t>Same configuration as used in WestJumpAQMS State-Specific PSAR Source Apportionment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WAQS 2011 State-Specific Source Apportionment Visibility Analysis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1542403"/>
            <a:ext cx="4123928" cy="35926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10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376772"/>
            <a:ext cx="8244916" cy="43572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How to define 2000-2004  </a:t>
            </a:r>
            <a:r>
              <a:rPr lang="en-US" dirty="0" smtClean="0">
                <a:solidFill>
                  <a:srgbClr val="0066FF"/>
                </a:solidFill>
              </a:rPr>
              <a:t>Baseline</a:t>
            </a:r>
            <a:r>
              <a:rPr lang="en-US" dirty="0" smtClean="0"/>
              <a:t> based on measured IMPROVE?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W20%; EPA Most Impaired; PSAT </a:t>
            </a:r>
            <a:r>
              <a:rPr lang="en-US" dirty="0" smtClean="0"/>
              <a:t>W20%; PSAT Most Impaired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How to define 2064 </a:t>
            </a:r>
            <a:r>
              <a:rPr lang="en-US" dirty="0" smtClean="0">
                <a:solidFill>
                  <a:srgbClr val="0066FF"/>
                </a:solidFill>
              </a:rPr>
              <a:t>Natural Conditions</a:t>
            </a:r>
            <a:r>
              <a:rPr lang="en-US" dirty="0" smtClean="0"/>
              <a:t>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NCII; EPA guidance; PSAT Uncontrollable; US Background Runs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WAQS PM Source Apportionment data in URP Glide Path Evaluation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6428184" cy="34563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 bwMode="auto">
          <a:xfrm>
            <a:off x="2483768" y="3681028"/>
            <a:ext cx="1188132" cy="25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Baseline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7308304" y="5265204"/>
            <a:ext cx="1296144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Natural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0066FF"/>
                </a:solidFill>
                <a:latin typeface="Verdana"/>
                <a:cs typeface="ＭＳ Ｐゴシック" pitchFamily="-111" charset="-128"/>
              </a:rPr>
              <a:t>Conditions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79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776" y="1412776"/>
            <a:ext cx="7918450" cy="4321275"/>
          </a:xfrm>
        </p:spPr>
        <p:txBody>
          <a:bodyPr/>
          <a:lstStyle/>
          <a:p>
            <a:r>
              <a:rPr lang="en-US" dirty="0" smtClean="0"/>
              <a:t>Extract PSAT concentrations results at IMPROVE sites in CONUS domain and apply IMPROVE extinction equation</a:t>
            </a:r>
          </a:p>
          <a:p>
            <a:r>
              <a:rPr lang="en-US" dirty="0" smtClean="0"/>
              <a:t>Separate visibility extinction contributions into Controllable </a:t>
            </a:r>
            <a:r>
              <a:rPr lang="en-US" dirty="0" smtClean="0"/>
              <a:t>and </a:t>
            </a:r>
            <a:r>
              <a:rPr lang="en-US" dirty="0" smtClean="0"/>
              <a:t>Uncontrollable sources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Controllable Sources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U.S. Anthropogenic Emissions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Uncontrollable Sources: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Natural (Biogenic, Lightning NO</a:t>
            </a:r>
            <a:r>
              <a:rPr lang="en-US" baseline="-25000" dirty="0" smtClean="0"/>
              <a:t>X</a:t>
            </a:r>
            <a:r>
              <a:rPr lang="en-US" dirty="0" smtClean="0"/>
              <a:t>, Windblown Dust, Sea Salt, Ocean DMS)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Open Land Fires (Wild fires, Prescribed Burns and Agricultural Burning)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International Transport</a:t>
            </a:r>
          </a:p>
          <a:p>
            <a:pPr lvl="3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Mexico and Canada in CONUS Domain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dirty="0" smtClean="0"/>
              <a:t>MOZART GCM CONUS Boundary Conditions (BCs)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WAQS 2011/2008 Visibility </a:t>
            </a:r>
            <a:r>
              <a:rPr lang="en-US" dirty="0" smtClean="0"/>
              <a:t>Analysis – Evaluation of Alternative Glide Paths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847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776" y="1340768"/>
            <a:ext cx="7918450" cy="439328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Apply day-specific and site-specific PSAT modeled Controllable and Uncontrollable extinction fractions to IMPROVE measured extinction by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Use CAMx PSAT day-specific species-specific visibility extinction modeling results in relative fashion to apportionment measured 24-hour IMPROVE data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Identify PSAT 20% Most Impaired </a:t>
            </a:r>
            <a:r>
              <a:rPr lang="en-US" dirty="0" smtClean="0"/>
              <a:t>Days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Days </a:t>
            </a:r>
            <a:r>
              <a:rPr lang="en-US" dirty="0" smtClean="0"/>
              <a:t>with highest U.S. man-made emission contribution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Develop Glide Paths from the PSAT Most Impaired Days to Natural Conditions in 2064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What 2064 Natural Conditions should be used, evaluated two approaches: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Modeled PSAT Uncontrollable Extinction from Base Case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U.S. Background Simulations (no U.S. anthropogenic emissions)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WAQS 2011/2008 Visibility Analysis – Evaluation of Alternative Glide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545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Yellowstone IMPROVE and PSAT</a:t>
            </a:r>
            <a:br>
              <a:rPr lang="en-US" dirty="0" smtClean="0"/>
            </a:br>
            <a:r>
              <a:rPr lang="en-US" dirty="0" smtClean="0"/>
              <a:t>24-hour visibility extinction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6" y="1592796"/>
            <a:ext cx="8330518" cy="259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6" y="4215063"/>
            <a:ext cx="8330518" cy="259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1228482"/>
      </p:ext>
    </p:extLst>
  </p:cSld>
  <p:clrMapOvr>
    <a:masterClrMapping/>
  </p:clrMapOvr>
</p:sld>
</file>

<file path=ppt/theme/theme1.xml><?xml version="1.0" encoding="utf-8"?>
<a:theme xmlns:a="http://schemas.openxmlformats.org/drawingml/2006/main" name="4:3 Ramboll template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amboll 4-3 template.potx" id="{A9D9E136-0AE7-4D89-91A9-76E54285BA3C}" vid="{E50C88C7-D85B-4949-976B-DF38543DFD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</TotalTime>
  <Words>1097</Words>
  <Application>Microsoft Office PowerPoint</Application>
  <PresentationFormat>On-screen Show (4:3)</PresentationFormat>
  <Paragraphs>176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4:3 Ramboll template</vt:lpstr>
      <vt:lpstr>Evaluation of revised Uniform Rate of progress goalS for western United states</vt:lpstr>
      <vt:lpstr>Content</vt:lpstr>
      <vt:lpstr>Recent wrap regional modeling studies</vt:lpstr>
      <vt:lpstr>WRAP Western Air Quality Study (WAQS)</vt:lpstr>
      <vt:lpstr>WAQS 2011 State-Specific Source Apportionment Visibility Analysis</vt:lpstr>
      <vt:lpstr>Use WAQS PM Source Apportionment data in URP Glide Path Evaluation</vt:lpstr>
      <vt:lpstr>WAQS 2011/2008 Visibility Analysis – Evaluation of Alternative Glide Paths</vt:lpstr>
      <vt:lpstr>WAQS 2011/2008 Visibility Analysis – Evaluation of Alternative Glide Paths</vt:lpstr>
      <vt:lpstr>2008 Yellowstone IMPROVE and PSAT 24-hour visibility extinction</vt:lpstr>
      <vt:lpstr>PowerPoint Presentation</vt:lpstr>
      <vt:lpstr>2011 Yellowstone IMPROVE and PSAT 24-hour visibility extinction</vt:lpstr>
      <vt:lpstr>Yellowstone -- 2011 PSAT Separate improve extinction into controllable/uncontrollable</vt:lpstr>
      <vt:lpstr>NATURAL CONDITIONS – USE WAQS Clean U. S. Background (USB) simulations</vt:lpstr>
      <vt:lpstr>Comparison of EPA Natural background with model USB estimates</vt:lpstr>
      <vt:lpstr>Percent contribution to natural background extinction by species</vt:lpstr>
      <vt:lpstr>Conclusions EPA NATURAL vs. model U.S. background comparisons</vt:lpstr>
      <vt:lpstr>Example Yellowstone Glide Paths and 2025 projections using 4 approaches (more details provided Thursday)</vt:lpstr>
      <vt:lpstr>Difference between 2025 model and 2025 URP glide path in extinction (mm-1)</vt:lpstr>
      <vt:lpstr>Additional talks on visibility glide paths (Baseline/natural) and modeling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Kraemer</dc:creator>
  <cp:lastModifiedBy>Ralph Morris</cp:lastModifiedBy>
  <cp:revision>53</cp:revision>
  <cp:lastPrinted>2016-09-23T18:18:58Z</cp:lastPrinted>
  <dcterms:created xsi:type="dcterms:W3CDTF">2012-10-04T11:44:31Z</dcterms:created>
  <dcterms:modified xsi:type="dcterms:W3CDTF">2016-09-23T18:32:35Z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...">
    <vt:lpwstr>www.skabelondesign.dk</vt:lpwstr>
  </property>
  <property fmtid="{D5CDD505-2E9C-101B-9397-08002B2CF9AE}" pid="3" name="SD_ArtworkDefinition">
    <vt:lpwstr>Ramboll Environ</vt:lpwstr>
  </property>
  <property fmtid="{D5CDD505-2E9C-101B-9397-08002B2CF9AE}" pid="4" name="SD_CtlText_LogoSelector">
    <vt:lpwstr>Ramboll Environ</vt:lpwstr>
  </property>
  <property fmtid="{D5CDD505-2E9C-101B-9397-08002B2CF9AE}" pid="5" name="SD_DocumentLanguageString">
    <vt:lpwstr>English (UK)</vt:lpwstr>
  </property>
  <property fmtid="{D5CDD505-2E9C-101B-9397-08002B2CF9AE}" pid="6" name="SD_DocumentLanguage">
    <vt:lpwstr>en-GB</vt:lpwstr>
  </property>
  <property fmtid="{D5CDD505-2E9C-101B-9397-08002B2CF9AE}" pid="7" name="sdDocumentDateFormat">
    <vt:lpwstr>en-GB:dd/MM/yyyy</vt:lpwstr>
  </property>
  <property fmtid="{D5CDD505-2E9C-101B-9397-08002B2CF9AE}" pid="8" name="SD_CtlText_UserProfiles_Date">
    <vt:lpwstr/>
  </property>
  <property fmtid="{D5CDD505-2E9C-101B-9397-08002B2CF9AE}" pid="9" name="SD_CtlText_UserProfiles_Name">
    <vt:lpwstr/>
  </property>
  <property fmtid="{D5CDD505-2E9C-101B-9397-08002B2CF9AE}" pid="10" name="SD_UserprofileName">
    <vt:lpwstr/>
  </property>
  <property fmtid="{D5CDD505-2E9C-101B-9397-08002B2CF9AE}" pid="11" name="DocumentInfoFinished">
    <vt:lpwstr>True</vt:lpwstr>
  </property>
</Properties>
</file>